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1" r:id="rId10"/>
    <p:sldId id="261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3609"/>
  </p:normalViewPr>
  <p:slideViewPr>
    <p:cSldViewPr snapToGrid="0" snapToObjects="1">
      <p:cViewPr>
        <p:scale>
          <a:sx n="110" d="100"/>
          <a:sy n="110" d="100"/>
        </p:scale>
        <p:origin x="4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Advection 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a general transport equation for </a:t>
            </a:r>
            <a:r>
              <a:rPr lang="en-US" dirty="0" smtClean="0">
                <a:latin typeface="symbol" charset="2"/>
              </a:rPr>
              <a:t>f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 smtClean="0"/>
              <a:t>An artificial viscosity approach is provided with coefficient again related to a fine-scale residual: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 smtClean="0"/>
              <a:t>Piecewise-constant test function for CVFEM (with fourth order-form)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Similar concept to </a:t>
            </a:r>
            <a:r>
              <a:rPr lang="en-US" dirty="0" err="1" smtClean="0"/>
              <a:t>Guermond’s</a:t>
            </a:r>
            <a:r>
              <a:rPr lang="en-US" dirty="0" smtClean="0"/>
              <a:t> “Entropy-viscosity” approach, 2013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Can also form an interesting LES model when the viscosity is a function of the </a:t>
            </a:r>
            <a:r>
              <a:rPr lang="en-US" dirty="0" err="1" smtClean="0"/>
              <a:t>k.e</a:t>
            </a:r>
            <a:r>
              <a:rPr lang="en-US" dirty="0" smtClean="0"/>
              <a:t>. fine scale residual (</a:t>
            </a:r>
            <a:r>
              <a:rPr lang="en-US" dirty="0" err="1" smtClean="0"/>
              <a:t>Guermond</a:t>
            </a:r>
            <a:r>
              <a:rPr lang="en-US" dirty="0" smtClean="0"/>
              <a:t> and Larios, 2015)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Stabilization Approach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0" y="2343195"/>
            <a:ext cx="3158938" cy="73204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04" y="2347116"/>
            <a:ext cx="1884674" cy="7242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1" y="2300210"/>
            <a:ext cx="1826058" cy="73042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01" y="3508447"/>
            <a:ext cx="2187786" cy="73152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63" y="3651416"/>
            <a:ext cx="2987040" cy="36576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6" y="5110034"/>
            <a:ext cx="4253948" cy="7315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22643" y="2589774"/>
            <a:ext cx="26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,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4801" y="2549765"/>
            <a:ext cx="26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,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7783" y="3098397"/>
            <a:ext cx="2968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FEM-based DCO (</a:t>
            </a:r>
            <a:r>
              <a:rPr lang="en-US" sz="1600" dirty="0" err="1" smtClean="0">
                <a:latin typeface="Garamond" charset="0"/>
                <a:ea typeface="Garamond" charset="0"/>
                <a:cs typeface="Garamond" charset="0"/>
              </a:rPr>
              <a:t>Shakib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, 91)</a:t>
            </a:r>
            <a:endParaRPr lang="en-US" sz="16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3199" y="3098397"/>
            <a:ext cx="3829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Co-variant and contra-variant metric tensors</a:t>
            </a:r>
            <a:endParaRPr lang="en-US" sz="16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783" y="4347125"/>
            <a:ext cx="2968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Coefficient based on local residual</a:t>
            </a:r>
            <a:endParaRPr lang="en-US" sz="16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6111" y="4347125"/>
            <a:ext cx="4156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Limit the coefficient based on an upwind analogy</a:t>
            </a:r>
            <a:endParaRPr lang="en-US" sz="16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1694" y="365141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o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 min…..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Advection Operators: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Without diagonal dominance, lack of monotonicity is noted</a:t>
            </a:r>
          </a:p>
          <a:p>
            <a:pPr>
              <a:buFont typeface="Wingdings" charset="2"/>
              <a:buChar char="§"/>
            </a:pPr>
            <a:r>
              <a:rPr lang="en-US"/>
              <a:t> </a:t>
            </a:r>
            <a:r>
              <a:rPr lang="en-US" smtClean="0"/>
              <a:t>Upwind approaches </a:t>
            </a:r>
            <a:r>
              <a:rPr lang="en-US" dirty="0" smtClean="0"/>
              <a:t>can help, however, comes at the price of numerical accuracy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Residual-based approaches, which stem from the FEM literature, are useful candidates for CVFEM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Advection Operators: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Classic Analysis on Advection/Diffusion/Time Scalar Transport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The Role of Diagonal Dominance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Upwind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Linear Residual-Based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Nonlinear Residual-Based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</a:t>
            </a:r>
            <a:r>
              <a:rPr lang="en-US" dirty="0" smtClean="0"/>
              <a:t>a Simple Advection/Diffusion/Time </a:t>
            </a:r>
            <a:r>
              <a:rPr lang="en-US" dirty="0"/>
              <a:t>S</a:t>
            </a:r>
            <a:r>
              <a:rPr lang="en-US" dirty="0" smtClean="0"/>
              <a:t>calar </a:t>
            </a:r>
            <a:r>
              <a:rPr lang="en-US" dirty="0"/>
              <a:t>T</a:t>
            </a:r>
            <a:r>
              <a:rPr lang="en-US" dirty="0" smtClean="0"/>
              <a:t>ransport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PDE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Integral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Discrete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Matrix </a:t>
            </a:r>
            <a:r>
              <a:rPr lang="en-US" dirty="0" smtClean="0"/>
              <a:t>Form: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4964" y="1315025"/>
                <a:ext cx="3240887" cy="714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1315025"/>
                <a:ext cx="3240887" cy="7147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120588" y="6710882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029148" y="664665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01148" y="6610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15148" y="6619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82382" y="62793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  <a:r>
              <a:rPr lang="en-US" smtClean="0"/>
              <a:t>-1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71775" y="627936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54382" y="62587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15" name="Triangle 14"/>
          <p:cNvSpPr/>
          <p:nvPr/>
        </p:nvSpPr>
        <p:spPr>
          <a:xfrm>
            <a:off x="7525554" y="665478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5178124" y="664812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54964" y="2268350"/>
                <a:ext cx="426129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2268350"/>
                <a:ext cx="4261295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54964" y="3144363"/>
                <a:ext cx="4999446" cy="81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𝑖𝑝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3144363"/>
                <a:ext cx="4999446" cy="817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54964" y="3910485"/>
                <a:ext cx="3502369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3910485"/>
                <a:ext cx="3502369" cy="9840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0043" y="4868267"/>
                <a:ext cx="2461636" cy="624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+1/2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43" y="4868267"/>
                <a:ext cx="2461636" cy="6244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83688" y="4868267"/>
                <a:ext cx="2461636" cy="624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−1/2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88" y="4868267"/>
                <a:ext cx="2461636" cy="6244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31241" y="5660659"/>
                <a:ext cx="4664610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+1/2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1/2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41" y="5660659"/>
                <a:ext cx="4664610" cy="612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14299" y="5240608"/>
                <a:ext cx="1545488" cy="726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99" y="5240608"/>
                <a:ext cx="1545488" cy="7264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412257" y="3304670"/>
                <a:ext cx="131119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57" y="3304670"/>
                <a:ext cx="1311193" cy="391646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244889" y="3028245"/>
            <a:ext cx="153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Mass flow rate: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212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Diagonal Dominance Check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400691" cy="573460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For a monotonic operator: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 u = </a:t>
            </a:r>
            <a:r>
              <a:rPr lang="en-US" dirty="0" smtClean="0"/>
              <a:t>1 </a:t>
            </a:r>
            <a:r>
              <a:rPr lang="en-US" dirty="0" smtClean="0"/>
              <a:t>cm/s; </a:t>
            </a:r>
            <a:r>
              <a:rPr lang="en-US" dirty="0" smtClean="0">
                <a:latin typeface="symbol" charset="2"/>
              </a:rPr>
              <a:t>r</a:t>
            </a:r>
            <a:r>
              <a:rPr lang="en-US" dirty="0" smtClean="0"/>
              <a:t> = 1.2e-3 g/cm3; </a:t>
            </a:r>
            <a:r>
              <a:rPr lang="en-US" dirty="0" smtClean="0">
                <a:latin typeface="symbol" charset="2"/>
              </a:rPr>
              <a:t>m</a:t>
            </a:r>
            <a:r>
              <a:rPr lang="en-US" dirty="0" smtClean="0"/>
              <a:t>/</a:t>
            </a:r>
            <a:r>
              <a:rPr lang="en-US" dirty="0" err="1" smtClean="0"/>
              <a:t>Sc</a:t>
            </a:r>
            <a:r>
              <a:rPr lang="en-US" dirty="0" smtClean="0"/>
              <a:t> = </a:t>
            </a:r>
            <a:r>
              <a:rPr lang="en-US" dirty="0" smtClean="0"/>
              <a:t>1.8e-4 </a:t>
            </a:r>
            <a:r>
              <a:rPr lang="en-US" dirty="0" smtClean="0"/>
              <a:t>g/cm-s; </a:t>
            </a:r>
            <a:r>
              <a:rPr lang="en-US" dirty="0" err="1" smtClean="0">
                <a:latin typeface="symbol" charset="2"/>
              </a:rPr>
              <a:t>D</a:t>
            </a:r>
            <a:r>
              <a:rPr lang="en-US" dirty="0" err="1" smtClean="0"/>
              <a:t>x</a:t>
            </a:r>
            <a:r>
              <a:rPr lang="en-US" dirty="0" smtClean="0"/>
              <a:t> = 0.1 cm; </a:t>
            </a:r>
            <a:r>
              <a:rPr lang="en-US" dirty="0"/>
              <a:t>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&gt;&gt; </a:t>
            </a:r>
            <a:r>
              <a:rPr lang="en-US" dirty="0" smtClean="0"/>
              <a:t>1: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-25000" dirty="0" smtClean="0"/>
              <a:t>j+1</a:t>
            </a:r>
            <a:r>
              <a:rPr lang="en-US" dirty="0" smtClean="0"/>
              <a:t>=1.2e-5 a</a:t>
            </a:r>
            <a:r>
              <a:rPr lang="en-US" baseline="-25000" dirty="0" smtClean="0"/>
              <a:t>j-1</a:t>
            </a:r>
            <a:r>
              <a:rPr lang="en-US" dirty="0" smtClean="0"/>
              <a:t>=2.4e-5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j</a:t>
            </a:r>
            <a:r>
              <a:rPr lang="en-US" dirty="0" smtClean="0"/>
              <a:t> = </a:t>
            </a:r>
            <a:r>
              <a:rPr lang="en-US" dirty="0" smtClean="0"/>
              <a:t>3.6e-5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Stable and monotonic field will be realized; Re = 0.67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 </a:t>
            </a:r>
            <a:r>
              <a:rPr lang="en-US" dirty="0"/>
              <a:t>u = </a:t>
            </a:r>
            <a:r>
              <a:rPr lang="en-US" dirty="0" smtClean="0"/>
              <a:t>10 </a:t>
            </a:r>
            <a:r>
              <a:rPr lang="en-US" dirty="0"/>
              <a:t>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</a:t>
            </a:r>
            <a:r>
              <a:rPr lang="en-US" dirty="0" smtClean="0"/>
              <a:t>1.8e-4 </a:t>
            </a:r>
            <a:r>
              <a:rPr lang="en-US" dirty="0"/>
              <a:t>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</a:t>
            </a:r>
            <a:r>
              <a:rPr lang="en-US" dirty="0" smtClean="0"/>
              <a:t>cm;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 &gt;&gt; 1: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j+1</a:t>
            </a:r>
            <a:r>
              <a:rPr lang="en-US" dirty="0" smtClean="0"/>
              <a:t>=-4.2e-5 a</a:t>
            </a:r>
            <a:r>
              <a:rPr lang="en-US" baseline="-25000" dirty="0" smtClean="0"/>
              <a:t>j-1</a:t>
            </a:r>
            <a:r>
              <a:rPr lang="en-US" dirty="0" smtClean="0"/>
              <a:t>=7.8e-5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smtClean="0"/>
              <a:t>3.605e-5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Unstable and lack of scalar monotonicity will be realized; Re = </a:t>
            </a:r>
            <a:r>
              <a:rPr lang="en-US" dirty="0" smtClean="0"/>
              <a:t>6.7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Standard preconditioner, e.g., SGS, are not expected to converge the linear system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Mesh spacing for monotonicity must be: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Cell </a:t>
            </a:r>
            <a:r>
              <a:rPr lang="en-US" dirty="0" err="1" smtClean="0"/>
              <a:t>Peclet</a:t>
            </a:r>
            <a:r>
              <a:rPr lang="en-US" dirty="0" smtClean="0"/>
              <a:t> number, </a:t>
            </a:r>
            <a:r>
              <a:rPr lang="en-US" dirty="0" err="1" smtClean="0"/>
              <a:t>Pe</a:t>
            </a:r>
            <a:r>
              <a:rPr lang="en-US" dirty="0" smtClean="0"/>
              <a:t> is a cell-Reynolds number based on local properties and mesh spacing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</a:t>
            </a:r>
            <a:r>
              <a:rPr lang="en-US" dirty="0"/>
              <a:t> u = 10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</a:t>
            </a:r>
            <a:r>
              <a:rPr lang="en-US" dirty="0" smtClean="0"/>
              <a:t>1.8e-4 </a:t>
            </a:r>
            <a:r>
              <a:rPr lang="en-US" dirty="0"/>
              <a:t>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</a:t>
            </a:r>
            <a:r>
              <a:rPr lang="en-US" dirty="0" smtClean="0"/>
              <a:t>=?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For diagonal dominance,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 = </a:t>
            </a:r>
            <a:r>
              <a:rPr lang="en-US" dirty="0" smtClean="0"/>
              <a:t>0.0143 </a:t>
            </a:r>
            <a:r>
              <a:rPr lang="en-US" dirty="0" smtClean="0"/>
              <a:t>which corresponds to a Courant number of </a:t>
            </a:r>
            <a:r>
              <a:rPr lang="en-US" dirty="0" smtClean="0"/>
              <a:t>unity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This can limit the ability for some linear solvers to converge the linear system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18430" y="56831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33404" y="1220016"/>
                <a:ext cx="2174185" cy="726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𝐷𝐷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04" y="1220016"/>
                <a:ext cx="2174185" cy="7264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27704" y="2482568"/>
                <a:ext cx="101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𝐷𝐷</m:t>
                      </m:r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04" y="2482568"/>
                <a:ext cx="101053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27704" y="3696424"/>
                <a:ext cx="101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𝐷𝐷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04" y="3696424"/>
                <a:ext cx="101053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795334" y="6171798"/>
                <a:ext cx="10708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334" y="6171798"/>
                <a:ext cx="1070871" cy="612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90604" y="4769879"/>
                <a:ext cx="1433085" cy="665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04" y="4769879"/>
                <a:ext cx="1433085" cy="6651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23689" y="4768061"/>
                <a:ext cx="1766061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89" y="4768061"/>
                <a:ext cx="1766061" cy="659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7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Upwind Operators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However, upwind operators, even if higher-order, are numerically diffuse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Higher-order upwind (second-order in space) can be obtained on an unstructured mesh by use of projected nodal gradients and extrapolation: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  <a:r>
              <a:rPr lang="en-US" smtClean="0"/>
              <a:t>-1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j+1/2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Z</a:t>
            </a:r>
            <a:r>
              <a:rPr lang="en-US" baseline="-25000" smtClean="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</a:t>
            </a:r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parameter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“as the wind blows”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55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Blending extrapolated upwind with central</a:t>
            </a:r>
            <a:r>
              <a:rPr lang="en-US" dirty="0"/>
              <a:t> </a:t>
            </a:r>
            <a:r>
              <a:rPr lang="en-US" dirty="0" smtClean="0"/>
              <a:t>(Z</a:t>
            </a:r>
            <a:r>
              <a:rPr lang="en-US" baseline="-25000" dirty="0" smtClean="0"/>
              <a:t>L</a:t>
            </a:r>
            <a:r>
              <a:rPr lang="en-US" dirty="0" smtClean="0"/>
              <a:t>+Z</a:t>
            </a:r>
            <a:r>
              <a:rPr lang="en-US" baseline="-25000" dirty="0" smtClean="0"/>
              <a:t>R</a:t>
            </a:r>
            <a:r>
              <a:rPr lang="en-US" dirty="0" smtClean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Slope limiting required when gradients </a:t>
            </a:r>
            <a:r>
              <a:rPr lang="en-US" dirty="0"/>
              <a:t>are not </a:t>
            </a:r>
            <a:r>
              <a:rPr lang="en-US" dirty="0" smtClean="0"/>
              <a:t>smooth (Berger</a:t>
            </a:r>
            <a:r>
              <a:rPr lang="en-US" dirty="0"/>
              <a:t> </a:t>
            </a:r>
            <a:r>
              <a:rPr lang="en-US" dirty="0" smtClean="0"/>
              <a:t>et al, 2005, 43</a:t>
            </a:r>
            <a:r>
              <a:rPr lang="en-US" baseline="30000" dirty="0" smtClean="0"/>
              <a:t>rd</a:t>
            </a:r>
            <a:r>
              <a:rPr lang="en-US" dirty="0" smtClean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</a:t>
            </a:r>
            <a:r>
              <a:rPr lang="en-US" dirty="0" smtClean="0"/>
              <a:t>Upwind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58547"/>
              </p:ext>
            </p:extLst>
          </p:nvPr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j-2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j-1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j+1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j+2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&gt;0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+5/4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+1/6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+3/6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+2/6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+6/6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&lt;0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or u&lt;0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1-D Stencil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Is there a better way that either </a:t>
            </a:r>
            <a:r>
              <a:rPr lang="en-US" dirty="0" smtClean="0"/>
              <a:t>un-stabilized </a:t>
            </a:r>
            <a:r>
              <a:rPr lang="en-US" dirty="0" smtClean="0"/>
              <a:t>(oscillatory and non-monotonic) and dissipative upwind?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 the model advection/diffusion PDE in the context of a FEM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Concept: Add a scaled fine-scale residual for stabilization, </a:t>
            </a:r>
            <a:r>
              <a:rPr lang="en-US" dirty="0" err="1" smtClean="0"/>
              <a:t>Streamwise</a:t>
            </a:r>
            <a:r>
              <a:rPr lang="en-US" dirty="0" smtClean="0"/>
              <a:t> Upwind </a:t>
            </a:r>
            <a:r>
              <a:rPr lang="en-US" dirty="0" err="1" smtClean="0"/>
              <a:t>Petrov</a:t>
            </a:r>
            <a:r>
              <a:rPr lang="en-US" dirty="0" smtClean="0"/>
              <a:t> </a:t>
            </a:r>
            <a:r>
              <a:rPr lang="en-US" dirty="0" err="1" smtClean="0"/>
              <a:t>Galerkin</a:t>
            </a:r>
            <a:r>
              <a:rPr lang="en-US" dirty="0" smtClean="0"/>
              <a:t> SUPG (Hughes and Brooks, 1982)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As noted earlier,  CVFEM can be recovered by applying the piecewise-constant test function,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Godunuv’s</a:t>
            </a:r>
            <a:r>
              <a:rPr lang="en-US" dirty="0" smtClean="0"/>
              <a:t> theorem states that a linear stabilization approach is not sufficient to damp out all </a:t>
            </a:r>
            <a:r>
              <a:rPr lang="en-US" dirty="0" smtClean="0"/>
              <a:t>oscillations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Residual-Based Stabilization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5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Is there a better way that either </a:t>
            </a:r>
            <a:r>
              <a:rPr lang="en-US" dirty="0" smtClean="0"/>
              <a:t>un-stabilized </a:t>
            </a:r>
            <a:r>
              <a:rPr lang="en-US" dirty="0" smtClean="0"/>
              <a:t>(oscillatory and non-monotonic) and dissipative upwind?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 the model advection/diffusion PDE in the context of a FEM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Concept: Add a scaled fine-scale residual for stabilization, </a:t>
            </a:r>
            <a:r>
              <a:rPr lang="en-US" dirty="0" err="1" smtClean="0"/>
              <a:t>Streamwise</a:t>
            </a:r>
            <a:r>
              <a:rPr lang="en-US" dirty="0" smtClean="0"/>
              <a:t> Upwind </a:t>
            </a:r>
            <a:r>
              <a:rPr lang="en-US" dirty="0" err="1" smtClean="0"/>
              <a:t>Petrov</a:t>
            </a:r>
            <a:r>
              <a:rPr lang="en-US" dirty="0" smtClean="0"/>
              <a:t> </a:t>
            </a:r>
            <a:r>
              <a:rPr lang="en-US" dirty="0" err="1" smtClean="0"/>
              <a:t>Galerkin</a:t>
            </a:r>
            <a:r>
              <a:rPr lang="en-US" dirty="0" smtClean="0"/>
              <a:t> (Hughes and Brooks, 1982)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As noted earlier,  CVFEM can be recovered by applying the piecewise-constant test function,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Godunuv’s</a:t>
            </a:r>
            <a:r>
              <a:rPr lang="en-US" dirty="0" smtClean="0"/>
              <a:t> theorem states that a linear stabilization approach is not sufficient to damp out all </a:t>
            </a:r>
            <a:r>
              <a:rPr lang="en-US" dirty="0" smtClean="0"/>
              <a:t>oscillations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Residual-Based </a:t>
            </a:r>
            <a:r>
              <a:rPr lang="en-US" dirty="0" smtClean="0"/>
              <a:t>Stabilization for CVFEM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stepFuegoAr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077272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SUPG and analog in CVFEM, </a:t>
            </a:r>
            <a:r>
              <a:rPr lang="en-US" dirty="0" err="1" smtClean="0"/>
              <a:t>Streamwise</a:t>
            </a:r>
            <a:r>
              <a:rPr lang="en-US" dirty="0" smtClean="0"/>
              <a:t> Upwind Control Volume (SUCV) are effective for low-moderate cell-</a:t>
            </a:r>
            <a:r>
              <a:rPr lang="en-US" dirty="0" err="1" smtClean="0"/>
              <a:t>Peclet</a:t>
            </a:r>
            <a:r>
              <a:rPr lang="en-US" dirty="0" smtClean="0"/>
              <a:t> numbers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SUPG in Practice (CVFEM and FEM)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12" descr="hfemSUPG_Re2000_plot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/>
          <a:stretch/>
        </p:blipFill>
        <p:spPr bwMode="auto">
          <a:xfrm>
            <a:off x="2324128" y="2265947"/>
            <a:ext cx="2108181" cy="346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hfem_Re2000_plo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487467" y="2323822"/>
            <a:ext cx="1850620" cy="332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backstepSmall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26" y="2077272"/>
            <a:ext cx="1365812" cy="83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9676" y="5924203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Un-stabilized and SUPG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38675" y="6005685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SUPG/SUCV </a:t>
            </a:r>
            <a:r>
              <a:rPr lang="en-US" dirty="0" err="1" smtClean="0"/>
              <a:t>backstep</a:t>
            </a:r>
            <a:r>
              <a:rPr lang="en-US" dirty="0" smtClean="0"/>
              <a:t> velocity prediction</a:t>
            </a:r>
            <a:endParaRPr lang="en-US" dirty="0"/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8159787" y="2094960"/>
            <a:ext cx="0" cy="81730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715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3535</TotalTime>
  <Words>2011</Words>
  <Application>Microsoft Macintosh PowerPoint</Application>
  <PresentationFormat>On-screen Show (4:3)</PresentationFormat>
  <Paragraphs>210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Cambria Math</vt:lpstr>
      <vt:lpstr>Garamond</vt:lpstr>
      <vt:lpstr>Gill Sans MT</vt:lpstr>
      <vt:lpstr>Mangal</vt:lpstr>
      <vt:lpstr>Trebuchet MS</vt:lpstr>
      <vt:lpstr>Wingdings</vt:lpstr>
      <vt:lpstr>Arial</vt:lpstr>
      <vt:lpstr>Symbol</vt:lpstr>
      <vt:lpstr>Sandia2018_4x3</vt:lpstr>
      <vt:lpstr>PowerPoint Presentation</vt:lpstr>
      <vt:lpstr>Advection Operators: Outline</vt:lpstr>
      <vt:lpstr>Consider a Simple Advection/Diffusion/Time Scalar Transport</vt:lpstr>
      <vt:lpstr>Diagonal Dominance Check</vt:lpstr>
      <vt:lpstr>Upwind Operators </vt:lpstr>
      <vt:lpstr>Higher-order Upwind </vt:lpstr>
      <vt:lpstr>Linear Residual-Based Stabilization</vt:lpstr>
      <vt:lpstr>Linear Residual-Based Stabilization for CVFEM</vt:lpstr>
      <vt:lpstr>SUPG in Practice (CVFEM and FEM)</vt:lpstr>
      <vt:lpstr>Nonlinear Stabilization Approach</vt:lpstr>
      <vt:lpstr>Advection Operators: 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95</cp:revision>
  <dcterms:created xsi:type="dcterms:W3CDTF">2017-10-14T01:15:26Z</dcterms:created>
  <dcterms:modified xsi:type="dcterms:W3CDTF">2018-05-04T20:16:24Z</dcterms:modified>
</cp:coreProperties>
</file>